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00FF"/>
    <a:srgbClr val="003300"/>
    <a:srgbClr val="66FF33"/>
    <a:srgbClr val="990099"/>
    <a:srgbClr val="FF00FF"/>
    <a:srgbClr val="FF0066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2021 год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(тыс. руб.)</a:t>
            </a:r>
          </a:p>
        </c:rich>
      </c:tx>
      <c:layout>
        <c:manualLayout>
          <c:xMode val="edge"/>
          <c:yMode val="edge"/>
          <c:x val="0.39113863161586615"/>
          <c:y val="0"/>
        </c:manualLayout>
      </c:layout>
    </c:title>
    <c:plotArea>
      <c:layout>
        <c:manualLayout>
          <c:layoutTarget val="inner"/>
          <c:xMode val="edge"/>
          <c:yMode val="edge"/>
          <c:x val="0.10991290326147547"/>
          <c:y val="0.19403714064504082"/>
          <c:w val="0.7816281384234639"/>
          <c:h val="0.69162581309432547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(тыс. руб.)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1985.9</c:v>
                </c:pt>
                <c:pt idx="1">
                  <c:v>2163.6999999999998</c:v>
                </c:pt>
                <c:pt idx="2">
                  <c:v>156.30000000000001</c:v>
                </c:pt>
                <c:pt idx="3">
                  <c:v>57.6</c:v>
                </c:pt>
                <c:pt idx="4" formatCode="0.0">
                  <c:v>296.8</c:v>
                </c:pt>
                <c:pt idx="5">
                  <c:v>2.2000000000000002</c:v>
                </c:pt>
                <c:pt idx="6">
                  <c:v>5.5</c:v>
                </c:pt>
                <c:pt idx="7">
                  <c:v>9259.9</c:v>
                </c:pt>
                <c:pt idx="8">
                  <c:v>28771.8</c:v>
                </c:pt>
              </c:numCache>
            </c:numRef>
          </c:val>
        </c:ser>
        <c:gapWidth val="100"/>
        <c:axId val="79257600"/>
        <c:axId val="79259136"/>
      </c:barChart>
      <c:catAx>
        <c:axId val="79257600"/>
        <c:scaling>
          <c:orientation val="minMax"/>
        </c:scaling>
        <c:axPos val="b"/>
        <c:tickLblPos val="nextTo"/>
        <c:crossAx val="79259136"/>
        <c:crosses val="autoZero"/>
        <c:auto val="1"/>
        <c:lblAlgn val="ctr"/>
        <c:lblOffset val="100"/>
      </c:catAx>
      <c:valAx>
        <c:axId val="79259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925760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958"/>
          <c:w val="0.7703256548730385"/>
          <c:h val="0.68988113874793056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2018 год</c:v>
                </c:pt>
              </c:strCache>
            </c:strRef>
          </c:tx>
          <c:explosion val="15"/>
          <c:dPt>
            <c:idx val="3"/>
            <c:explosion val="18"/>
          </c:dPt>
          <c:dLbls>
            <c:dLbl>
              <c:idx val="0"/>
              <c:layout>
                <c:manualLayout>
                  <c:x val="-4.0942476401343832E-2"/>
                  <c:y val="-7.3643122144677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4973,8</a:t>
                    </a:r>
                  </a:p>
                  <a:p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54912187731354"/>
                  <c:y val="-8.6627159271865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294,1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8843247997026899"/>
                  <c:y val="0.290452996805069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национальная экономика</a:t>
                    </a:r>
                  </a:p>
                  <a:p>
                    <a:r>
                      <a:rPr lang="ru-RU" sz="1200" dirty="0" smtClean="0"/>
                      <a:t>6203,4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62446158883034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</a:t>
                    </a:r>
                  </a:p>
                  <a:p>
                    <a:r>
                      <a:rPr lang="ru-RU" sz="1200" baseline="0" dirty="0" smtClean="0"/>
                      <a:t>7272,4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24935847835982841"/>
                  <c:y val="0.2633379540320435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1907,4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23134462444192541"/>
                  <c:y val="-3.938682738954936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</a:t>
                    </a:r>
                  </a:p>
                  <a:p>
                    <a:r>
                      <a:rPr lang="ru-RU" sz="1200" baseline="0" dirty="0" smtClean="0"/>
                      <a:t>868,1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  <c:showLeaderLines val="1"/>
          </c:dLbls>
          <c:val>
            <c:numRef>
              <c:f>Лист1!$A$2:$A$9</c:f>
              <c:numCache>
                <c:formatCode>General</c:formatCode>
                <c:ptCount val="8"/>
                <c:pt idx="0">
                  <c:v>3737.8</c:v>
                </c:pt>
                <c:pt idx="1">
                  <c:v>264.39999999999969</c:v>
                </c:pt>
                <c:pt idx="2">
                  <c:v>23.1</c:v>
                </c:pt>
                <c:pt idx="3">
                  <c:v>4629.9000000000005</c:v>
                </c:pt>
                <c:pt idx="4">
                  <c:v>29572.1</c:v>
                </c:pt>
                <c:pt idx="5">
                  <c:v>3606</c:v>
                </c:pt>
                <c:pt idx="6">
                  <c:v>30</c:v>
                </c:pt>
                <c:pt idx="7">
                  <c:v>821.4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0.14988</cdr:x>
      <cdr:y>0.33543</cdr:y>
    </cdr:from>
    <cdr:to>
      <cdr:x>0.29143</cdr:x>
      <cdr:y>0.47519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84" y="1714512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0.69942</cdr:x>
      <cdr:y>0.48916</cdr:y>
    </cdr:from>
    <cdr:to>
      <cdr:x>0.83265</cdr:x>
      <cdr:y>0.6429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2500330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0.48294</cdr:x>
      <cdr:y>0.48916</cdr:y>
    </cdr:from>
    <cdr:to>
      <cdr:x>0.63281</cdr:x>
      <cdr:y>0.60097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43404" y="250033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0.32773</cdr:x>
      <cdr:y>0.8883</cdr:y>
    </cdr:from>
    <cdr:to>
      <cdr:x>0.44538</cdr:x>
      <cdr:y>0.97974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6081" y="485778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0.45378</cdr:x>
      <cdr:y>0.79686</cdr:y>
    </cdr:from>
    <cdr:to>
      <cdr:x>0.57143</cdr:x>
      <cdr:y>0.87524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57651" y="4357723"/>
          <a:ext cx="1000145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0.70542</cdr:y>
    </cdr:from>
    <cdr:to>
      <cdr:x>0.21008</cdr:x>
      <cdr:y>0.80992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000131" y="3857652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НДФЛ</a:t>
          </a:r>
        </a:p>
        <a:p xmlns:a="http://schemas.openxmlformats.org/drawingml/2006/main">
          <a:r>
            <a:rPr lang="ru-RU" dirty="0" smtClean="0"/>
            <a:t>1676,3</a:t>
          </a:r>
          <a:endParaRPr lang="ru-RU" dirty="0"/>
        </a:p>
      </cdr:txBody>
    </cdr:sp>
  </cdr:relSizeAnchor>
  <cdr:relSizeAnchor xmlns:cdr="http://schemas.openxmlformats.org/drawingml/2006/chartDrawing">
    <cdr:from>
      <cdr:x>0.2437</cdr:x>
      <cdr:y>0.73154</cdr:y>
    </cdr:from>
    <cdr:to>
      <cdr:x>0.33613</cdr:x>
      <cdr:y>0.83605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2071701" y="4000528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Акцизы</a:t>
          </a:r>
        </a:p>
        <a:p xmlns:a="http://schemas.openxmlformats.org/drawingml/2006/main">
          <a:r>
            <a:rPr lang="ru-RU" dirty="0" smtClean="0"/>
            <a:t>3172,6</a:t>
          </a:r>
          <a:endParaRPr lang="ru-RU" dirty="0"/>
        </a:p>
      </cdr:txBody>
    </cdr:sp>
  </cdr:relSizeAnchor>
  <cdr:relSizeAnchor xmlns:cdr="http://schemas.openxmlformats.org/drawingml/2006/chartDrawing">
    <cdr:from>
      <cdr:x>0.82353</cdr:x>
      <cdr:y>0.18289</cdr:y>
    </cdr:from>
    <cdr:to>
      <cdr:x>0.97479</cdr:x>
      <cdr:y>0.31352</cdr:y>
    </cdr:to>
    <cdr:sp macro="" textlink="">
      <cdr:nvSpPr>
        <cdr:cNvPr id="12" name="Прямоугольник 11"/>
        <cdr:cNvSpPr/>
      </cdr:nvSpPr>
      <cdr:spPr bwMode="auto">
        <a:xfrm xmlns:a="http://schemas.openxmlformats.org/drawingml/2006/main">
          <a:off x="7000923" y="1000132"/>
          <a:ext cx="128588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Безвозмездные поступления</a:t>
          </a:r>
        </a:p>
        <a:p xmlns:a="http://schemas.openxmlformats.org/drawingml/2006/main">
          <a:r>
            <a:rPr lang="ru-RU" dirty="0" smtClean="0"/>
            <a:t>7419,7</a:t>
          </a:r>
          <a:endParaRPr lang="ru-RU" dirty="0"/>
        </a:p>
      </cdr:txBody>
    </cdr:sp>
  </cdr:relSizeAnchor>
  <cdr:relSizeAnchor xmlns:cdr="http://schemas.openxmlformats.org/drawingml/2006/chartDrawing">
    <cdr:from>
      <cdr:x>0.72269</cdr:x>
      <cdr:y>0.54866</cdr:y>
    </cdr:from>
    <cdr:to>
      <cdr:x>0.83193</cdr:x>
      <cdr:y>0.67929</cdr:y>
    </cdr:to>
    <cdr:sp macro="" textlink="">
      <cdr:nvSpPr>
        <cdr:cNvPr id="13" name="Прямоугольник 12"/>
        <cdr:cNvSpPr/>
      </cdr:nvSpPr>
      <cdr:spPr bwMode="auto">
        <a:xfrm xmlns:a="http://schemas.openxmlformats.org/drawingml/2006/main">
          <a:off x="6143667" y="3000396"/>
          <a:ext cx="92869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Земельный налог</a:t>
          </a:r>
        </a:p>
        <a:p xmlns:a="http://schemas.openxmlformats.org/drawingml/2006/main">
          <a:r>
            <a:rPr lang="ru-RU" dirty="0" smtClean="0"/>
            <a:t>8768,3</a:t>
          </a:r>
          <a:endParaRPr lang="ru-RU" dirty="0"/>
        </a:p>
      </cdr:txBody>
    </cdr:sp>
  </cdr:relSizeAnchor>
  <cdr:relSizeAnchor xmlns:cdr="http://schemas.openxmlformats.org/drawingml/2006/chartDrawing">
    <cdr:from>
      <cdr:x>0.46218</cdr:x>
      <cdr:y>0.77073</cdr:y>
    </cdr:from>
    <cdr:to>
      <cdr:x>0.57983</cdr:x>
      <cdr:y>0.86218</cdr:y>
    </cdr:to>
    <cdr:sp macro="" textlink="">
      <cdr:nvSpPr>
        <cdr:cNvPr id="14" name="Прямоугольник 13"/>
        <cdr:cNvSpPr/>
      </cdr:nvSpPr>
      <cdr:spPr bwMode="auto">
        <a:xfrm xmlns:a="http://schemas.openxmlformats.org/drawingml/2006/main">
          <a:off x="3929089" y="4214842"/>
          <a:ext cx="1000132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Аренда земли 302,8</a:t>
          </a:r>
          <a:endParaRPr lang="ru-RU" dirty="0"/>
        </a:p>
      </cdr:txBody>
    </cdr:sp>
  </cdr:relSizeAnchor>
  <cdr:relSizeAnchor xmlns:cdr="http://schemas.openxmlformats.org/drawingml/2006/chartDrawing">
    <cdr:from>
      <cdr:x>0.27731</cdr:x>
      <cdr:y>0.90137</cdr:y>
    </cdr:from>
    <cdr:to>
      <cdr:x>0.39496</cdr:x>
      <cdr:y>1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2357453" y="4929222"/>
          <a:ext cx="1000132" cy="5393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Налог на </a:t>
          </a:r>
          <a:r>
            <a:rPr lang="ru-RU" dirty="0" err="1" smtClean="0"/>
            <a:t>имуществр</a:t>
          </a:r>
          <a:r>
            <a:rPr lang="ru-RU" dirty="0" smtClean="0"/>
            <a:t> 198,1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0.7479</cdr:x>
      <cdr:y>0.86217</cdr:y>
    </cdr:to>
    <cdr:sp macro="" textlink="">
      <cdr:nvSpPr>
        <cdr:cNvPr id="16" name="Прямоугольник 15"/>
        <cdr:cNvSpPr/>
      </cdr:nvSpPr>
      <cdr:spPr bwMode="auto">
        <a:xfrm xmlns:a="http://schemas.openxmlformats.org/drawingml/2006/main">
          <a:off x="5000659" y="4214842"/>
          <a:ext cx="1357289" cy="50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Денежные взыскания (штрафы) 1,2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0.69748</cdr:x>
      <cdr:y>0.87524</cdr:y>
    </cdr:to>
    <cdr:sp macro="" textlink="">
      <cdr:nvSpPr>
        <cdr:cNvPr id="17" name="Прямоугольник 16"/>
        <cdr:cNvSpPr/>
      </cdr:nvSpPr>
      <cdr:spPr bwMode="auto">
        <a:xfrm xmlns:a="http://schemas.openxmlformats.org/drawingml/2006/main">
          <a:off x="5000659" y="4214842"/>
          <a:ext cx="928694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0.34454</cdr:x>
      <cdr:y>0.74461</cdr:y>
    </cdr:from>
    <cdr:to>
      <cdr:x>0.47059</cdr:x>
      <cdr:y>0.87524</cdr:y>
    </cdr:to>
    <cdr:sp macro="" textlink="">
      <cdr:nvSpPr>
        <cdr:cNvPr id="18" name="Прямоугольник 17"/>
        <cdr:cNvSpPr/>
      </cdr:nvSpPr>
      <cdr:spPr bwMode="auto">
        <a:xfrm xmlns:a="http://schemas.openxmlformats.org/drawingml/2006/main">
          <a:off x="2928957" y="4071966"/>
          <a:ext cx="1071570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Госпошлина 21,7</a:t>
          </a:r>
          <a:endParaRPr lang="ru-RU" dirty="0"/>
        </a:p>
      </cdr:txBody>
    </cdr:sp>
  </cdr:relSizeAnchor>
  <cdr:relSizeAnchor xmlns:cdr="http://schemas.openxmlformats.org/drawingml/2006/chartDrawing">
    <cdr:from>
      <cdr:x>0.40336</cdr:x>
      <cdr:y>0.90137</cdr:y>
    </cdr:from>
    <cdr:to>
      <cdr:x>0.52101</cdr:x>
      <cdr:y>1</cdr:y>
    </cdr:to>
    <cdr:sp macro="" textlink="">
      <cdr:nvSpPr>
        <cdr:cNvPr id="19" name="Прямоугольник 18"/>
        <cdr:cNvSpPr/>
      </cdr:nvSpPr>
      <cdr:spPr bwMode="auto">
        <a:xfrm xmlns:a="http://schemas.openxmlformats.org/drawingml/2006/main">
          <a:off x="3429023" y="4929222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ТН 100,1</a:t>
          </a:r>
          <a:endParaRPr lang="ru-RU" dirty="0"/>
        </a:p>
      </cdr:txBody>
    </cdr:sp>
  </cdr:relSizeAnchor>
  <cdr:relSizeAnchor xmlns:cdr="http://schemas.openxmlformats.org/drawingml/2006/chartDrawing">
    <cdr:from>
      <cdr:x>0.56303</cdr:x>
      <cdr:y>0.8883</cdr:y>
    </cdr:from>
    <cdr:to>
      <cdr:x>0.68068</cdr:x>
      <cdr:y>0.98693</cdr:y>
    </cdr:to>
    <cdr:sp macro="" textlink="">
      <cdr:nvSpPr>
        <cdr:cNvPr id="21" name="Прямоугольник 20"/>
        <cdr:cNvSpPr/>
      </cdr:nvSpPr>
      <cdr:spPr bwMode="auto">
        <a:xfrm xmlns:a="http://schemas.openxmlformats.org/drawingml/2006/main">
          <a:off x="4786345" y="4857784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Продажа земли 36,9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0.75504</cdr:x>
      <cdr:y>0.58623</cdr:y>
    </cdr:from>
    <cdr:to>
      <cdr:x>0.86039</cdr:x>
      <cdr:y>0.75158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786082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0.26339</cdr:x>
      <cdr:y>0</cdr:y>
    </cdr:from>
    <cdr:to>
      <cdr:x>0.42142</cdr:x>
      <cdr:y>0.19541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-71438"/>
          <a:ext cx="128588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mirtau-adm.ru/content/reshen/2022/&#1056;&#1077;&#1096;&#1077;&#1085;&#1080;&#1077;%20&#8470;8%20&#1086;&#1090;%2025.04.22&#1075;%20&#1086;&#1073;%20&#1080;&#1089;&#1087;&#1086;&#1083;&#1085;&#1077;&#1085;&#1080;&#1080;%20&#1073;&#1102;&#1076;&#1078;&#1077;&#1090;&#1072;%20&#1079;&#1072;%202021&#1075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2021 год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57166"/>
            <a:ext cx="578647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4714908" cy="830997"/>
          </a:xfrm>
          <a:prstGeom prst="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hlinkClick r:id="rId3"/>
              </a:rPr>
              <a:t>К решению Совета народных депутатов Темиртауского городского поселения № 8 от 25.04.2022 г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2021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6006029"/>
              </p:ext>
            </p:extLst>
          </p:nvPr>
        </p:nvGraphicFramePr>
        <p:xfrm>
          <a:off x="395536" y="1988840"/>
          <a:ext cx="8605620" cy="339812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41906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тыс.р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4973,8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294,1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6203,4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7272,4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1907,4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868,1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21678,6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21519,3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2021 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1557632"/>
              </p:ext>
            </p:extLst>
          </p:nvPr>
        </p:nvGraphicFramePr>
        <p:xfrm>
          <a:off x="428596" y="135729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муниципальных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2021 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71472" y="1349345"/>
          <a:ext cx="5715040" cy="5508655"/>
        </p:xfrm>
        <a:graphic>
          <a:graphicData uri="http://schemas.openxmlformats.org/drawingml/2006/table">
            <a:tbl>
              <a:tblPr/>
              <a:tblGrid>
                <a:gridCol w="4287890"/>
                <a:gridCol w="1427150"/>
              </a:tblGrid>
              <a:tr h="445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 Формирование современной городской среды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(МБ 201,3,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ФБ и ОБ  957,1, % граждан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13475,9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1243649"/>
            <a:ext cx="2428892" cy="161636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5575" y="3104477"/>
            <a:ext cx="2476517" cy="164917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104717"/>
            <a:ext cx="2476517" cy="16491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2021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3706 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37 чел.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2,0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7" y="2643182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62438888"/>
              </p:ext>
            </p:extLst>
          </p:nvPr>
        </p:nvGraphicFramePr>
        <p:xfrm>
          <a:off x="214283" y="1000108"/>
          <a:ext cx="8501122" cy="54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910473500"/>
              </p:ext>
            </p:extLst>
          </p:nvPr>
        </p:nvGraphicFramePr>
        <p:xfrm>
          <a:off x="214282" y="1000108"/>
          <a:ext cx="4968626" cy="552636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1676,3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Транспортный налог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8768,3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земельных участков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Денежные взыскания (штрафы)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5944,1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21557,7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за 2021 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2158</TotalTime>
  <Words>735</Words>
  <Application>Microsoft Office PowerPoint</Application>
  <PresentationFormat>Экран (4:3)</PresentationFormat>
  <Paragraphs>207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2021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2021 год (тыс. руб)</vt:lpstr>
      <vt:lpstr>Исполнение по расходам  Темиртауского городского поселения за 2021 год</vt:lpstr>
      <vt:lpstr>Исполнение расходов бюджета  Темиртауского городского поселения  за 2021 год</vt:lpstr>
      <vt:lpstr>Исполнение муниципальных программ  Темиртауского городского поселения  за 2021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293</cp:revision>
  <dcterms:created xsi:type="dcterms:W3CDTF">2015-05-27T07:54:06Z</dcterms:created>
  <dcterms:modified xsi:type="dcterms:W3CDTF">2022-05-24T05:15:10Z</dcterms:modified>
</cp:coreProperties>
</file>